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5A"/>
    <a:srgbClr val="EEE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6/8/2023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989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80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11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70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690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563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988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289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57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379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194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6/8/2023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28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17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34BC2C-5CCF-2F9E-FB75-60E38F594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3882844" cy="2722164"/>
          </a:xfrm>
        </p:spPr>
        <p:txBody>
          <a:bodyPr>
            <a:normAutofit/>
          </a:bodyPr>
          <a:lstStyle/>
          <a:p>
            <a:r>
              <a:rPr lang="ru-RU" sz="4400" dirty="0"/>
              <a:t>Распознавание цвета одежды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9F4E8E-394D-FFE0-8896-EB7B122F8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3882844" cy="882904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Нейросеть, распознающая цвет одежды для дальтоников и людей с проблемным зрением</a:t>
            </a:r>
          </a:p>
        </p:txBody>
      </p:sp>
      <p:pic>
        <p:nvPicPr>
          <p:cNvPr id="4" name="Picture 3" descr="Сеть соединенных точек">
            <a:extLst>
              <a:ext uri="{FF2B5EF4-FFF2-40B4-BE49-F238E27FC236}">
                <a16:creationId xmlns:a16="http://schemas.microsoft.com/office/drawing/2014/main" id="{F5ABE476-216E-EDEF-3E17-5D6AE3ABE1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86" r="16848" b="1"/>
          <a:stretch/>
        </p:blipFill>
        <p:spPr>
          <a:xfrm>
            <a:off x="5224242" y="10"/>
            <a:ext cx="6967758" cy="6857990"/>
          </a:xfrm>
          <a:prstGeom prst="rect">
            <a:avLst/>
          </a:prstGeom>
        </p:spPr>
      </p:pic>
      <p:sp>
        <p:nvSpPr>
          <p:cNvPr id="11" name="Cross 10">
            <a:extLst>
              <a:ext uri="{FF2B5EF4-FFF2-40B4-BE49-F238E27FC236}">
                <a16:creationId xmlns:a16="http://schemas.microsoft.com/office/drawing/2014/main" id="{4029224B-C0FC-EC47-B248-0D4271BC7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575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86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E1FA29-9D35-5846-EC4D-D1C8E5F0E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395096"/>
            <a:ext cx="8267296" cy="1446550"/>
          </a:xfrm>
        </p:spPr>
        <p:txBody>
          <a:bodyPr>
            <a:normAutofit/>
          </a:bodyPr>
          <a:lstStyle/>
          <a:p>
            <a:r>
              <a:rPr lang="ru-RU" sz="3200" dirty="0"/>
              <a:t>Команда «ППИР»</a:t>
            </a:r>
          </a:p>
        </p:txBody>
      </p:sp>
      <p:pic>
        <p:nvPicPr>
          <p:cNvPr id="4" name="Рисунок 3" descr="Изображение выглядит как текст, мультфильм, Шрифт, интернет&#10;&#10;Автоматически созданное описание">
            <a:extLst>
              <a:ext uri="{FF2B5EF4-FFF2-40B4-BE49-F238E27FC236}">
                <a16:creationId xmlns:a16="http://schemas.microsoft.com/office/drawing/2014/main" id="{5631B996-4E04-CA30-F572-CC7C291D7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694" y="2856276"/>
            <a:ext cx="1168340" cy="108900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6C0D646-D933-F2FB-7603-A29C63A0F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911" y="1142902"/>
            <a:ext cx="1279961" cy="170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0082C2-DCEF-E300-52BF-F11DC94BDE90}"/>
              </a:ext>
            </a:extLst>
          </p:cNvPr>
          <p:cNvSpPr txBox="1"/>
          <p:nvPr/>
        </p:nvSpPr>
        <p:spPr>
          <a:xfrm>
            <a:off x="821179" y="3038652"/>
            <a:ext cx="2541945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b="1" i="0" dirty="0">
                <a:effectLst/>
              </a:rPr>
              <a:t>Бердников Геннадий </a:t>
            </a:r>
            <a:r>
              <a:rPr lang="ru-RU" sz="1100" b="0" i="0" dirty="0">
                <a:effectLst/>
              </a:rPr>
              <a:t>– </a:t>
            </a:r>
            <a:r>
              <a:rPr lang="ru-RU" sz="1100" dirty="0"/>
              <a:t>Основатель проекта, тимлид. Разработка модели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0CDCCD2-45E8-003A-9DD6-32E4089BF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7884" y="548161"/>
            <a:ext cx="1279961" cy="170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074A6D-E704-4FC9-3D85-BD2B3D6BC4D1}"/>
              </a:ext>
            </a:extLst>
          </p:cNvPr>
          <p:cNvSpPr txBox="1"/>
          <p:nvPr/>
        </p:nvSpPr>
        <p:spPr>
          <a:xfrm>
            <a:off x="4564226" y="2490355"/>
            <a:ext cx="32688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b="1" i="0" dirty="0">
                <a:effectLst/>
              </a:rPr>
              <a:t>Доленьчук Андрей </a:t>
            </a:r>
            <a:r>
              <a:rPr lang="ru-RU" sz="1100" b="0" i="0" dirty="0">
                <a:effectLst/>
              </a:rPr>
              <a:t>– разработка модели</a:t>
            </a:r>
            <a:endParaRPr lang="ru-RU" sz="1100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66F261B-0A01-E2F0-B2F8-D0E45ACC5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6136" y="1142902"/>
            <a:ext cx="1242826" cy="170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C5B5F53-7BF8-3120-5B71-2CBB23472552}"/>
              </a:ext>
            </a:extLst>
          </p:cNvPr>
          <p:cNvSpPr txBox="1"/>
          <p:nvPr/>
        </p:nvSpPr>
        <p:spPr>
          <a:xfrm>
            <a:off x="8902444" y="3041734"/>
            <a:ext cx="290751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b="1" i="0" dirty="0">
                <a:effectLst/>
              </a:rPr>
              <a:t>Перцев Данил </a:t>
            </a:r>
            <a:r>
              <a:rPr lang="ru-RU" sz="1100" b="0" i="0" dirty="0">
                <a:effectLst/>
              </a:rPr>
              <a:t>– занимался обучением модели</a:t>
            </a:r>
            <a:r>
              <a:rPr lang="en-US" sz="1100" dirty="0"/>
              <a:t>, </a:t>
            </a:r>
            <a:r>
              <a:rPr lang="ru-RU" sz="1100" dirty="0"/>
              <a:t>разработка модели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546100B3-182A-4311-9C90-0931BC5BCB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911" y="3745813"/>
            <a:ext cx="1279961" cy="170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5FB2EB79-4C1D-1651-9F65-7AD442E39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7884" y="4196062"/>
            <a:ext cx="1279961" cy="170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8CCD89FC-E549-FB52-7366-8C36B316E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3128" y="3638816"/>
            <a:ext cx="1279961" cy="192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06D038-592D-02D3-44E4-43745C1436DA}"/>
              </a:ext>
            </a:extLst>
          </p:cNvPr>
          <p:cNvSpPr txBox="1"/>
          <p:nvPr/>
        </p:nvSpPr>
        <p:spPr>
          <a:xfrm>
            <a:off x="968175" y="5636610"/>
            <a:ext cx="212885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b="1" i="0" dirty="0">
                <a:effectLst/>
              </a:rPr>
              <a:t>Долгополова Виктория </a:t>
            </a:r>
            <a:r>
              <a:rPr lang="ru-RU" sz="1100" b="0" i="0" dirty="0">
                <a:effectLst/>
              </a:rPr>
              <a:t>– составляла </a:t>
            </a:r>
            <a:r>
              <a:rPr lang="en-US" sz="1100" b="0" i="0" dirty="0">
                <a:effectLst/>
              </a:rPr>
              <a:t>dataset</a:t>
            </a:r>
            <a:endParaRPr lang="ru-RU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FA9453-FB92-C297-628B-79A2F8FD1965}"/>
              </a:ext>
            </a:extLst>
          </p:cNvPr>
          <p:cNvSpPr txBox="1"/>
          <p:nvPr/>
        </p:nvSpPr>
        <p:spPr>
          <a:xfrm>
            <a:off x="4741895" y="6121115"/>
            <a:ext cx="27082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b="1" i="0" dirty="0">
                <a:effectLst/>
              </a:rPr>
              <a:t>Лаптева Ксения </a:t>
            </a:r>
            <a:r>
              <a:rPr lang="ru-RU" sz="1100" b="0" i="0" dirty="0">
                <a:effectLst/>
              </a:rPr>
              <a:t>– Составляла </a:t>
            </a:r>
            <a:r>
              <a:rPr lang="en-US" sz="1100" b="0" i="0" dirty="0">
                <a:effectLst/>
              </a:rPr>
              <a:t>dataset</a:t>
            </a:r>
            <a:endParaRPr lang="ru-RU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B60CB68-D7EF-E24C-37EE-004DCDA1848E}"/>
              </a:ext>
            </a:extLst>
          </p:cNvPr>
          <p:cNvSpPr txBox="1"/>
          <p:nvPr/>
        </p:nvSpPr>
        <p:spPr>
          <a:xfrm>
            <a:off x="8721791" y="5690228"/>
            <a:ext cx="326882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b="1" i="0" dirty="0">
                <a:effectLst/>
              </a:rPr>
              <a:t>Середкин Иван </a:t>
            </a:r>
            <a:r>
              <a:rPr lang="ru-RU" sz="1100" b="0" i="0" dirty="0">
                <a:effectLst/>
              </a:rPr>
              <a:t>– зани</a:t>
            </a:r>
            <a:r>
              <a:rPr lang="ru-RU" sz="1100" dirty="0"/>
              <a:t>мался обучением модели</a:t>
            </a:r>
          </a:p>
        </p:txBody>
      </p:sp>
      <p:pic>
        <p:nvPicPr>
          <p:cNvPr id="5" name="Рисунок 4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590A7278-201E-0C11-D21C-C62AF20C73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16" y="2364391"/>
            <a:ext cx="600164" cy="600164"/>
          </a:xfrm>
          <a:prstGeom prst="rect">
            <a:avLst/>
          </a:prstGeom>
        </p:spPr>
      </p:pic>
      <p:pic>
        <p:nvPicPr>
          <p:cNvPr id="7" name="Рисунок 6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4AAF4D79-382F-E812-9A3F-2257DB5EC3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792069" y="1005946"/>
            <a:ext cx="600164" cy="600164"/>
          </a:xfrm>
          <a:prstGeom prst="rect">
            <a:avLst/>
          </a:prstGeom>
        </p:spPr>
      </p:pic>
      <p:pic>
        <p:nvPicPr>
          <p:cNvPr id="9" name="Рисунок 8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820EDF78-FF04-B2F5-72E1-4BDE6AB095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523" y="1785880"/>
            <a:ext cx="600164" cy="600164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1E8DB4F8-56FD-DC2D-0E73-2D819A596F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171041" y="431320"/>
            <a:ext cx="600164" cy="600164"/>
          </a:xfrm>
          <a:prstGeom prst="rect">
            <a:avLst/>
          </a:prstGeom>
        </p:spPr>
      </p:pic>
      <p:pic>
        <p:nvPicPr>
          <p:cNvPr id="13" name="Рисунок 1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8DF9A94E-0F5C-2011-B491-FE7BC2BE2CD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038" y="2386185"/>
            <a:ext cx="600164" cy="600164"/>
          </a:xfrm>
          <a:prstGeom prst="rect">
            <a:avLst/>
          </a:prstGeom>
        </p:spPr>
      </p:pic>
      <p:pic>
        <p:nvPicPr>
          <p:cNvPr id="15" name="Рисунок 14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90DE874E-1F0E-1026-B64C-293B953BAE3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678896" y="1005946"/>
            <a:ext cx="600164" cy="600164"/>
          </a:xfrm>
          <a:prstGeom prst="rect">
            <a:avLst/>
          </a:prstGeom>
        </p:spPr>
      </p:pic>
      <p:pic>
        <p:nvPicPr>
          <p:cNvPr id="17" name="Рисунок 16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49F2597A-AFBA-55AB-537A-892076B7A0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48" y="4983069"/>
            <a:ext cx="600164" cy="600164"/>
          </a:xfrm>
          <a:prstGeom prst="rect">
            <a:avLst/>
          </a:prstGeom>
        </p:spPr>
      </p:pic>
      <p:pic>
        <p:nvPicPr>
          <p:cNvPr id="18" name="Рисунок 17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6E97D7D6-166F-B127-17B1-F2F00397EB6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792069" y="3615008"/>
            <a:ext cx="600164" cy="600164"/>
          </a:xfrm>
          <a:prstGeom prst="rect">
            <a:avLst/>
          </a:prstGeom>
        </p:spPr>
      </p:pic>
      <p:pic>
        <p:nvPicPr>
          <p:cNvPr id="19" name="Рисунок 18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77CC3709-9143-F5FF-FCDC-8C61698FF7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523" y="5472603"/>
            <a:ext cx="600164" cy="600164"/>
          </a:xfrm>
          <a:prstGeom prst="rect">
            <a:avLst/>
          </a:prstGeom>
        </p:spPr>
      </p:pic>
      <p:pic>
        <p:nvPicPr>
          <p:cNvPr id="20" name="Рисунок 19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C4A59B66-5B31-CB52-4F71-48003794A8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171042" y="4046523"/>
            <a:ext cx="600164" cy="600164"/>
          </a:xfrm>
          <a:prstGeom prst="rect">
            <a:avLst/>
          </a:prstGeom>
        </p:spPr>
      </p:pic>
      <p:pic>
        <p:nvPicPr>
          <p:cNvPr id="21" name="Рисунок 20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EBCAC542-B12C-8DF1-83B4-CC12DCF175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038" y="5091314"/>
            <a:ext cx="600164" cy="600164"/>
          </a:xfrm>
          <a:prstGeom prst="rect">
            <a:avLst/>
          </a:prstGeom>
        </p:spPr>
      </p:pic>
      <p:pic>
        <p:nvPicPr>
          <p:cNvPr id="22" name="Рисунок 21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FB7209FA-69E0-4FD4-2093-5F4CC8F3A58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770657" y="3515078"/>
            <a:ext cx="600164" cy="600164"/>
          </a:xfrm>
          <a:prstGeom prst="rect">
            <a:avLst/>
          </a:prstGeom>
        </p:spPr>
      </p:pic>
      <p:pic>
        <p:nvPicPr>
          <p:cNvPr id="23" name="Рисунок 2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3F637878-4CFC-843C-F36E-D3E4C92473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093" y="0"/>
            <a:ext cx="963275" cy="963275"/>
          </a:xfrm>
          <a:prstGeom prst="rect">
            <a:avLst/>
          </a:prstGeom>
        </p:spPr>
      </p:pic>
      <p:pic>
        <p:nvPicPr>
          <p:cNvPr id="25" name="Рисунок 24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857315B3-9B29-1681-016F-3069260B13E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37" y="5803288"/>
            <a:ext cx="963276" cy="96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602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4E7240-7C27-1B06-D425-2583C0337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0"/>
            <a:ext cx="8267296" cy="1446550"/>
          </a:xfrm>
        </p:spPr>
        <p:txBody>
          <a:bodyPr/>
          <a:lstStyle/>
          <a:p>
            <a:r>
              <a:rPr lang="ru-RU" dirty="0"/>
              <a:t>Описание проблематики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C3148D-BA13-E374-DFA0-B62C17F183FD}"/>
              </a:ext>
            </a:extLst>
          </p:cNvPr>
          <p:cNvSpPr txBox="1"/>
          <p:nvPr/>
        </p:nvSpPr>
        <p:spPr>
          <a:xfrm>
            <a:off x="565149" y="1446550"/>
            <a:ext cx="6097554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sz="1400" b="0" i="0" dirty="0">
                <a:effectLst/>
              </a:rPr>
              <a:t>Проблематика проекта распознавания цвета для дальтоников заключается в том, что дальтоники испытывают трудности в различении некоторых цветов, что может привести к проблемам в повседневной жизни и на работе.</a:t>
            </a:r>
            <a:r>
              <a:rPr lang="ru-RU" b="0" i="0" dirty="0">
                <a:solidFill>
                  <a:srgbClr val="E1E3E6"/>
                </a:solidFill>
                <a:effectLst/>
                <a:latin typeface="-apple-system"/>
              </a:rPr>
              <a:t> </a:t>
            </a:r>
            <a:r>
              <a:rPr lang="ru-RU" sz="1400" b="0" i="0" dirty="0">
                <a:effectLst/>
              </a:rPr>
              <a:t>Они также могут иметь трудности в выборе одежды, и т.д.</a:t>
            </a:r>
            <a:br>
              <a:rPr lang="ru-RU" sz="1400" dirty="0"/>
            </a:br>
            <a:endParaRPr lang="ru-RU" dirty="0"/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DA17F267-D3AA-6FF3-BCEE-82E0BA83E5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093" y="0"/>
            <a:ext cx="963275" cy="963275"/>
          </a:xfrm>
          <a:prstGeom prst="rect">
            <a:avLst/>
          </a:prstGeom>
        </p:spPr>
      </p:pic>
      <p:pic>
        <p:nvPicPr>
          <p:cNvPr id="7" name="Рисунок 6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59E54D5B-A89F-07EF-7C6A-F830527366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37" y="5803288"/>
            <a:ext cx="963276" cy="96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8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6A0C16-62C5-BDF8-E3D9-C66B6DF9F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0"/>
            <a:ext cx="8267296" cy="1446550"/>
          </a:xfrm>
        </p:spPr>
        <p:txBody>
          <a:bodyPr/>
          <a:lstStyle/>
          <a:p>
            <a:r>
              <a:rPr lang="ru-RU" dirty="0"/>
              <a:t>Наше решение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161468-2B48-9CFE-B255-731FABFBE915}"/>
              </a:ext>
            </a:extLst>
          </p:cNvPr>
          <p:cNvSpPr txBox="1"/>
          <p:nvPr/>
        </p:nvSpPr>
        <p:spPr>
          <a:xfrm>
            <a:off x="565149" y="1397675"/>
            <a:ext cx="609755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sz="1400" b="1" i="0" u="none" strike="noStrike" dirty="0">
                <a:solidFill>
                  <a:srgbClr val="000000"/>
                </a:solidFill>
                <a:effectLst/>
              </a:rPr>
              <a:t>Цель</a:t>
            </a:r>
            <a:r>
              <a:rPr lang="ru-RU" sz="1400" b="0" i="0" u="none" strike="noStrike" dirty="0">
                <a:solidFill>
                  <a:srgbClr val="000000"/>
                </a:solidFill>
                <a:effectLst/>
              </a:rPr>
              <a:t>: создать модель нейронной сети, способной распознать цвет одежды. Составить 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</a:rPr>
              <a:t>Dataset</a:t>
            </a:r>
            <a:r>
              <a:rPr lang="ru-RU" sz="1400" b="0" i="0" u="none" strike="noStrike" dirty="0">
                <a:solidFill>
                  <a:srgbClr val="000000"/>
                </a:solidFill>
                <a:effectLst/>
              </a:rPr>
              <a:t> и обучить модель и достичь наибольшей точности определения цвета</a:t>
            </a:r>
            <a:endParaRPr lang="ru-RU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sz="1400" b="1" i="0" u="none" strike="noStrike" dirty="0">
                <a:solidFill>
                  <a:srgbClr val="000000"/>
                </a:solidFill>
                <a:effectLst/>
              </a:rPr>
              <a:t>Задачи</a:t>
            </a:r>
            <a:r>
              <a:rPr lang="ru-RU" sz="1400" b="0" i="0" u="none" strike="noStrike" dirty="0">
                <a:solidFill>
                  <a:srgbClr val="000000"/>
                </a:solidFill>
                <a:effectLst/>
              </a:rPr>
              <a:t>:</a:t>
            </a:r>
            <a:endParaRPr lang="ru-RU" sz="1400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u="none" strike="noStrike" dirty="0">
                <a:solidFill>
                  <a:srgbClr val="000000"/>
                </a:solidFill>
                <a:effectLst/>
              </a:rPr>
              <a:t>Анализ технологий для решения поставленной задачи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u="none" strike="noStrike" dirty="0">
                <a:solidFill>
                  <a:srgbClr val="000000"/>
                </a:solidFill>
                <a:effectLst/>
              </a:rPr>
              <a:t>Создание 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</a:rPr>
              <a:t>Dataset</a:t>
            </a:r>
            <a:r>
              <a:rPr lang="ru-RU" sz="1400" b="0" i="0" u="none" strike="noStrike" dirty="0">
                <a:solidFill>
                  <a:srgbClr val="000000"/>
                </a:solidFill>
                <a:effectLst/>
              </a:rPr>
              <a:t>-а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ru-RU" sz="1400" b="0" i="0" u="none" strike="noStrike" dirty="0">
                <a:solidFill>
                  <a:srgbClr val="000000"/>
                </a:solidFill>
                <a:effectLst/>
              </a:rPr>
              <a:t>Разработка нейронной модели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u="none" strike="noStrike" dirty="0">
                <a:solidFill>
                  <a:srgbClr val="000000"/>
                </a:solidFill>
                <a:effectLst/>
              </a:rPr>
              <a:t>Обучения модели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u="none" strike="noStrike" dirty="0">
                <a:solidFill>
                  <a:srgbClr val="000000"/>
                </a:solidFill>
                <a:effectLst/>
              </a:rPr>
              <a:t>Последующие доработки</a:t>
            </a:r>
          </a:p>
        </p:txBody>
      </p:sp>
      <p:pic>
        <p:nvPicPr>
          <p:cNvPr id="9" name="Рисунок 8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E3639FB4-907B-FB96-08E0-5A8BF328D2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093" y="0"/>
            <a:ext cx="963275" cy="963275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4A26127D-7A8F-7AC1-08E4-51A51FB81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37" y="5803288"/>
            <a:ext cx="963276" cy="96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090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8A705E-BDC4-3268-BDE6-D00416A7D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0"/>
            <a:ext cx="8267296" cy="1446550"/>
          </a:xfrm>
        </p:spPr>
        <p:txBody>
          <a:bodyPr/>
          <a:lstStyle/>
          <a:p>
            <a:r>
              <a:rPr lang="ru-RU" dirty="0"/>
              <a:t>На основе чего составлялся </a:t>
            </a:r>
            <a:r>
              <a:rPr lang="en-US" dirty="0"/>
              <a:t>Dataset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8D8A61-5E84-D788-34B1-9F691D0BF5A1}"/>
              </a:ext>
            </a:extLst>
          </p:cNvPr>
          <p:cNvSpPr txBox="1"/>
          <p:nvPr/>
        </p:nvSpPr>
        <p:spPr>
          <a:xfrm>
            <a:off x="565149" y="1512292"/>
            <a:ext cx="60975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sz="1400" dirty="0">
                <a:solidFill>
                  <a:srgbClr val="000000"/>
                </a:solidFill>
              </a:rPr>
              <a:t>Для обучения модели нейронной сети мы использовали </a:t>
            </a:r>
            <a:r>
              <a:rPr lang="en-US" sz="1400" dirty="0">
                <a:solidFill>
                  <a:srgbClr val="000000"/>
                </a:solidFill>
              </a:rPr>
              <a:t>Dataset</a:t>
            </a:r>
            <a:r>
              <a:rPr lang="ru-RU" sz="1400" dirty="0">
                <a:solidFill>
                  <a:srgbClr val="000000"/>
                </a:solidFill>
              </a:rPr>
              <a:t> составленный с </a:t>
            </a:r>
            <a:r>
              <a:rPr lang="ru-RU" sz="1400" b="1" dirty="0">
                <a:solidFill>
                  <a:srgbClr val="000000"/>
                </a:solidFill>
              </a:rPr>
              <a:t>определенными критериями</a:t>
            </a:r>
            <a:endParaRPr lang="ru-RU" sz="1400" b="1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2D7863-F03B-C71A-FEBE-6447602B94E8}"/>
              </a:ext>
            </a:extLst>
          </p:cNvPr>
          <p:cNvSpPr txBox="1"/>
          <p:nvPr/>
        </p:nvSpPr>
        <p:spPr>
          <a:xfrm>
            <a:off x="1284339" y="2186013"/>
            <a:ext cx="609755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sz="1400" b="1" dirty="0">
                <a:solidFill>
                  <a:srgbClr val="000000"/>
                </a:solidFill>
              </a:rPr>
              <a:t>Критерии: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u="none" strike="noStrike" dirty="0">
                <a:solidFill>
                  <a:srgbClr val="000000"/>
                </a:solidFill>
                <a:effectLst/>
              </a:rPr>
              <a:t>Опред</a:t>
            </a:r>
            <a:r>
              <a:rPr lang="ru-RU" sz="1400" dirty="0">
                <a:solidFill>
                  <a:srgbClr val="000000"/>
                </a:solidFill>
              </a:rPr>
              <a:t>еленное количество цветов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rgbClr val="000000"/>
                </a:solidFill>
              </a:rPr>
              <a:t>Определенное количество объектов для распознавания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u="none" strike="noStrike" dirty="0">
                <a:solidFill>
                  <a:srgbClr val="000000"/>
                </a:solidFill>
                <a:effectLst/>
              </a:rPr>
              <a:t>Определенные виды одежды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540466-7EEB-D790-C013-099FDAD05174}"/>
              </a:ext>
            </a:extLst>
          </p:cNvPr>
          <p:cNvSpPr txBox="1"/>
          <p:nvPr/>
        </p:nvSpPr>
        <p:spPr>
          <a:xfrm>
            <a:off x="2787043" y="3276994"/>
            <a:ext cx="609755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</a:rPr>
              <a:t>Dataset</a:t>
            </a:r>
            <a:r>
              <a:rPr lang="ru-RU" sz="1400" dirty="0">
                <a:solidFill>
                  <a:srgbClr val="000000"/>
                </a:solidFill>
              </a:rPr>
              <a:t> состоял из </a:t>
            </a:r>
            <a:r>
              <a:rPr lang="ru-RU" sz="1400" b="1" dirty="0">
                <a:solidFill>
                  <a:srgbClr val="000000"/>
                </a:solidFill>
              </a:rPr>
              <a:t>300</a:t>
            </a:r>
            <a:r>
              <a:rPr lang="ru-RU" sz="1400" dirty="0">
                <a:solidFill>
                  <a:srgbClr val="000000"/>
                </a:solidFill>
              </a:rPr>
              <a:t> объектов(картинок разной одежды, разного цвета)</a:t>
            </a:r>
          </a:p>
          <a:p>
            <a:r>
              <a:rPr lang="ru-RU" sz="1400" dirty="0">
                <a:solidFill>
                  <a:srgbClr val="000000"/>
                </a:solidFill>
              </a:rPr>
              <a:t>По </a:t>
            </a:r>
            <a:r>
              <a:rPr lang="ru-RU" sz="1400" b="1" dirty="0">
                <a:solidFill>
                  <a:srgbClr val="000000"/>
                </a:solidFill>
              </a:rPr>
              <a:t>30</a:t>
            </a:r>
            <a:r>
              <a:rPr lang="ru-RU" sz="1400" dirty="0">
                <a:solidFill>
                  <a:srgbClr val="000000"/>
                </a:solidFill>
              </a:rPr>
              <a:t> объектов на цвет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8F43571-1C46-41D4-B8D3-78CD705BE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603" y="3718076"/>
            <a:ext cx="6248942" cy="2804403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48711C-D0DA-B698-F6AC-8B3DD1FC5C3B}"/>
              </a:ext>
            </a:extLst>
          </p:cNvPr>
          <p:cNvSpPr/>
          <p:nvPr/>
        </p:nvSpPr>
        <p:spPr>
          <a:xfrm>
            <a:off x="5051322" y="4285141"/>
            <a:ext cx="6160237" cy="168707"/>
          </a:xfrm>
          <a:prstGeom prst="rect">
            <a:avLst/>
          </a:prstGeom>
          <a:solidFill>
            <a:srgbClr val="EEEEFF"/>
          </a:solidFill>
          <a:ln w="19050">
            <a:solidFill>
              <a:srgbClr val="0000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7A8E2B74-DBCC-4D49-E35F-8824283872E7}"/>
              </a:ext>
            </a:extLst>
          </p:cNvPr>
          <p:cNvSpPr/>
          <p:nvPr/>
        </p:nvSpPr>
        <p:spPr>
          <a:xfrm>
            <a:off x="5051322" y="5084098"/>
            <a:ext cx="6160237" cy="315942"/>
          </a:xfrm>
          <a:prstGeom prst="rect">
            <a:avLst/>
          </a:prstGeom>
          <a:solidFill>
            <a:srgbClr val="EEEEFF"/>
          </a:solidFill>
          <a:ln w="19050">
            <a:solidFill>
              <a:srgbClr val="0000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59F3E29-5115-B4D5-8B7C-77DD9D0D41A5}"/>
              </a:ext>
            </a:extLst>
          </p:cNvPr>
          <p:cNvSpPr/>
          <p:nvPr/>
        </p:nvSpPr>
        <p:spPr>
          <a:xfrm>
            <a:off x="5051323" y="5876906"/>
            <a:ext cx="6160237" cy="305455"/>
          </a:xfrm>
          <a:prstGeom prst="rect">
            <a:avLst/>
          </a:prstGeom>
          <a:solidFill>
            <a:srgbClr val="EEEEFF"/>
          </a:solidFill>
          <a:ln w="19050">
            <a:solidFill>
              <a:srgbClr val="0000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58313B56-7AB3-0549-1993-1B011622F6D7}"/>
              </a:ext>
            </a:extLst>
          </p:cNvPr>
          <p:cNvSpPr/>
          <p:nvPr/>
        </p:nvSpPr>
        <p:spPr>
          <a:xfrm>
            <a:off x="5051322" y="4743980"/>
            <a:ext cx="6160237" cy="168707"/>
          </a:xfrm>
          <a:prstGeom prst="rect">
            <a:avLst/>
          </a:prstGeom>
          <a:solidFill>
            <a:srgbClr val="EEEEFF"/>
          </a:solidFill>
          <a:ln w="19050">
            <a:solidFill>
              <a:srgbClr val="0000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42D88F20-74DF-0FAE-6CF7-82A01817B0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093" y="0"/>
            <a:ext cx="963275" cy="963275"/>
          </a:xfrm>
          <a:prstGeom prst="rect">
            <a:avLst/>
          </a:prstGeom>
        </p:spPr>
      </p:pic>
      <p:pic>
        <p:nvPicPr>
          <p:cNvPr id="15" name="Рисунок 14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88C16DF0-5EF4-F550-F41F-FE0583207E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37" y="5803288"/>
            <a:ext cx="963276" cy="96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459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98D52C-CF87-A3C3-69D0-E92D74FF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0"/>
            <a:ext cx="8267296" cy="1446550"/>
          </a:xfrm>
        </p:spPr>
        <p:txBody>
          <a:bodyPr/>
          <a:lstStyle/>
          <a:p>
            <a:r>
              <a:rPr lang="ru-RU" dirty="0"/>
              <a:t>Пример пула объектов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32AA019-1832-5E5A-BAD6-122E11918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49" y="723275"/>
            <a:ext cx="6555318" cy="1783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88887A-BB40-E4E6-A6B5-28629839CDEB}"/>
              </a:ext>
            </a:extLst>
          </p:cNvPr>
          <p:cNvSpPr txBox="1"/>
          <p:nvPr/>
        </p:nvSpPr>
        <p:spPr>
          <a:xfrm>
            <a:off x="4698797" y="198515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Aqua</a:t>
            </a:r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002AEA2-EC0C-30CC-6A67-E76946706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036" y="3044972"/>
            <a:ext cx="8071484" cy="22638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0C6159-BA46-D14C-E86D-B8EA7C4408DA}"/>
              </a:ext>
            </a:extLst>
          </p:cNvPr>
          <p:cNvSpPr txBox="1"/>
          <p:nvPr/>
        </p:nvSpPr>
        <p:spPr>
          <a:xfrm>
            <a:off x="8314064" y="477915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Lime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E8C3F-F5E6-C796-EC08-8048823771A3}"/>
              </a:ext>
            </a:extLst>
          </p:cNvPr>
          <p:cNvSpPr txBox="1"/>
          <p:nvPr/>
        </p:nvSpPr>
        <p:spPr>
          <a:xfrm>
            <a:off x="2736445" y="561862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</a:rPr>
              <a:t>Как видно из примеров модель распознавала такие виды одежды: футболка(</a:t>
            </a:r>
            <a:r>
              <a:rPr lang="en-US" dirty="0">
                <a:solidFill>
                  <a:srgbClr val="000000"/>
                </a:solidFill>
              </a:rPr>
              <a:t>T-shirt</a:t>
            </a:r>
            <a:r>
              <a:rPr lang="ru-RU" dirty="0">
                <a:solidFill>
                  <a:srgbClr val="000000"/>
                </a:solidFill>
              </a:rPr>
              <a:t>), худи(</a:t>
            </a:r>
            <a:r>
              <a:rPr lang="en-US" dirty="0">
                <a:solidFill>
                  <a:srgbClr val="000000"/>
                </a:solidFill>
              </a:rPr>
              <a:t>hoodie</a:t>
            </a:r>
            <a:r>
              <a:rPr lang="ru-RU" dirty="0">
                <a:solidFill>
                  <a:srgbClr val="000000"/>
                </a:solidFill>
              </a:rPr>
              <a:t>), штаны(</a:t>
            </a:r>
            <a:r>
              <a:rPr lang="en-US" b="0" i="0" dirty="0">
                <a:solidFill>
                  <a:srgbClr val="000000"/>
                </a:solidFill>
                <a:effectLst/>
              </a:rPr>
              <a:t>trousers</a:t>
            </a:r>
            <a:r>
              <a:rPr lang="ru-RU" dirty="0">
                <a:solidFill>
                  <a:srgbClr val="000000"/>
                </a:solidFill>
              </a:rPr>
              <a:t>)</a:t>
            </a:r>
            <a:endParaRPr lang="ru-RU" dirty="0"/>
          </a:p>
        </p:txBody>
      </p:sp>
      <p:pic>
        <p:nvPicPr>
          <p:cNvPr id="14" name="Рисунок 13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6E030306-1724-A41A-B44C-9CAF276007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093" y="0"/>
            <a:ext cx="963275" cy="963275"/>
          </a:xfrm>
          <a:prstGeom prst="rect">
            <a:avLst/>
          </a:prstGeom>
        </p:spPr>
      </p:pic>
      <p:pic>
        <p:nvPicPr>
          <p:cNvPr id="16" name="Рисунок 15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EAC0861F-7EC0-B227-6B31-01C9F4956E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37" y="5803288"/>
            <a:ext cx="963276" cy="96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074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44A264-3546-1DF0-489A-E6DCF2FCB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0"/>
            <a:ext cx="8267296" cy="1446550"/>
          </a:xfrm>
        </p:spPr>
        <p:txBody>
          <a:bodyPr/>
          <a:lstStyle/>
          <a:p>
            <a:r>
              <a:rPr lang="ru-RU" dirty="0"/>
              <a:t>Технологии использованные при разработке</a:t>
            </a:r>
          </a:p>
        </p:txBody>
      </p:sp>
      <p:pic>
        <p:nvPicPr>
          <p:cNvPr id="1030" name="Picture 6" descr="upload.wikimedia.org/wikipedia/commons/thumb/3/...">
            <a:extLst>
              <a:ext uri="{FF2B5EF4-FFF2-40B4-BE49-F238E27FC236}">
                <a16:creationId xmlns:a16="http://schemas.microsoft.com/office/drawing/2014/main" id="{48827F34-835E-0AC1-F829-4EFF2AFF3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9" y="1446550"/>
            <a:ext cx="2140611" cy="96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- tensorflow/tensorflow: An Open Source Machine Learning Framework  for Everyone">
            <a:extLst>
              <a:ext uri="{FF2B5EF4-FFF2-40B4-BE49-F238E27FC236}">
                <a16:creationId xmlns:a16="http://schemas.microsoft.com/office/drawing/2014/main" id="{BA83402A-4388-A946-765B-D1F642133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9459" y="1446549"/>
            <a:ext cx="2870762" cy="96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Keras: Deep Learning for humans">
            <a:extLst>
              <a:ext uri="{FF2B5EF4-FFF2-40B4-BE49-F238E27FC236}">
                <a16:creationId xmlns:a16="http://schemas.microsoft.com/office/drawing/2014/main" id="{FB275601-7A3E-E17E-2D68-6E2F76CCE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3920" y="1446549"/>
            <a:ext cx="2335061" cy="677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yCharm — Википедия">
            <a:extLst>
              <a:ext uri="{FF2B5EF4-FFF2-40B4-BE49-F238E27FC236}">
                <a16:creationId xmlns:a16="http://schemas.microsoft.com/office/drawing/2014/main" id="{E5A1997C-1021-FB8E-8F3A-F64DA7A71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3816" y="2538535"/>
            <a:ext cx="899100" cy="89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roject Jupyter - Wikipedia">
            <a:extLst>
              <a:ext uri="{FF2B5EF4-FFF2-40B4-BE49-F238E27FC236}">
                <a16:creationId xmlns:a16="http://schemas.microsoft.com/office/drawing/2014/main" id="{EF4426C2-D0F0-E669-8EDB-CD22FF434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613" y="3998626"/>
            <a:ext cx="775682" cy="89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Python Logo, symbol, meaning, history, PNG, brand">
            <a:extLst>
              <a:ext uri="{FF2B5EF4-FFF2-40B4-BE49-F238E27FC236}">
                <a16:creationId xmlns:a16="http://schemas.microsoft.com/office/drawing/2014/main" id="{349D7B82-EBDC-FD53-05EC-CF84B45878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1361" y="3830130"/>
            <a:ext cx="2229277" cy="1253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Pillow (PIL Fork) 9.5.0 documentation">
            <a:extLst>
              <a:ext uri="{FF2B5EF4-FFF2-40B4-BE49-F238E27FC236}">
                <a16:creationId xmlns:a16="http://schemas.microsoft.com/office/drawing/2014/main" id="{5C3900D5-8779-8C49-CAED-165622DD6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046" y="3830130"/>
            <a:ext cx="2507935" cy="1253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2556C405-E52A-C0E0-3BA7-8499B7F93DB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093" y="0"/>
            <a:ext cx="963275" cy="963275"/>
          </a:xfrm>
          <a:prstGeom prst="rect">
            <a:avLst/>
          </a:prstGeom>
        </p:spPr>
      </p:pic>
      <p:pic>
        <p:nvPicPr>
          <p:cNvPr id="10" name="Рисунок 9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9C4A335E-1DC1-C626-9572-D08BC4912F1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37" y="5803288"/>
            <a:ext cx="963276" cy="96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041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DE7E66-2E76-6757-BC04-29842BA06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0"/>
            <a:ext cx="8267296" cy="1446550"/>
          </a:xfrm>
        </p:spPr>
        <p:txBody>
          <a:bodyPr/>
          <a:lstStyle/>
          <a:p>
            <a:r>
              <a:rPr lang="ru-RU" dirty="0"/>
              <a:t>Будущие доработки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5FBEE9-2942-30F0-E817-6445236FEF66}"/>
              </a:ext>
            </a:extLst>
          </p:cNvPr>
          <p:cNvSpPr txBox="1"/>
          <p:nvPr/>
        </p:nvSpPr>
        <p:spPr>
          <a:xfrm>
            <a:off x="565149" y="1687920"/>
            <a:ext cx="609600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ru-RU" sz="1400" b="1" dirty="0"/>
              <a:t>В будущем планируются следующие доработки модели:</a:t>
            </a:r>
          </a:p>
          <a:p>
            <a:pPr marL="285750" indent="-285750" rtl="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1400" dirty="0"/>
              <a:t>Расширение </a:t>
            </a:r>
            <a:r>
              <a:rPr lang="en-US" sz="1400" dirty="0"/>
              <a:t>Dataset-</a:t>
            </a:r>
            <a:r>
              <a:rPr lang="ru-RU" sz="1400" dirty="0"/>
              <a:t>а</a:t>
            </a:r>
          </a:p>
          <a:p>
            <a:pPr marL="285750" indent="-285750" rtl="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1400" dirty="0" err="1"/>
              <a:t>Дообучение</a:t>
            </a:r>
            <a:r>
              <a:rPr lang="ru-RU" sz="1400" dirty="0"/>
              <a:t> модели с расширенным </a:t>
            </a:r>
            <a:r>
              <a:rPr lang="en-US" sz="1400" dirty="0"/>
              <a:t>Dataset-</a:t>
            </a:r>
            <a:r>
              <a:rPr lang="ru-RU" sz="1400" dirty="0"/>
              <a:t>ом</a:t>
            </a:r>
          </a:p>
          <a:p>
            <a:pPr marL="285750" indent="-285750" rtl="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1400" dirty="0"/>
              <a:t>Увеличение точности распознавания цвета</a:t>
            </a:r>
          </a:p>
          <a:p>
            <a:pPr marL="285750" indent="-285750" rtl="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1400" dirty="0"/>
              <a:t>Улучшение модели для различных видов дальтонизма</a:t>
            </a:r>
          </a:p>
        </p:txBody>
      </p:sp>
      <p:pic>
        <p:nvPicPr>
          <p:cNvPr id="10" name="Рисунок 9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803EF9DB-6EDB-CF48-483D-BA57D1878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093" y="0"/>
            <a:ext cx="963275" cy="963275"/>
          </a:xfrm>
          <a:prstGeom prst="rect">
            <a:avLst/>
          </a:prstGeom>
        </p:spPr>
      </p:pic>
      <p:pic>
        <p:nvPicPr>
          <p:cNvPr id="13" name="Рисунок 1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61452198-3EBC-E3D4-B967-5283247B0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37" y="5803288"/>
            <a:ext cx="963276" cy="96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397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Cross 2056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4238F-AB35-C4BA-1156-48DFB5045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6" y="1625608"/>
            <a:ext cx="5240953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Спасибо</a:t>
            </a:r>
            <a:r>
              <a:rPr lang="en-US" sz="8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8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за</a:t>
            </a:r>
            <a:r>
              <a:rPr lang="en-US" sz="8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8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внимание</a:t>
            </a:r>
            <a:r>
              <a:rPr lang="en-US" sz="8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!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27BE46A-C81F-E07B-1E59-47A60C2B1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75680" y="2489509"/>
            <a:ext cx="2142652" cy="2142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 descr="Изображение выглядит как текст, снимок экрана, компьютер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96CB8AF7-D0EA-C943-EBD4-5D5B530322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077" y="2489508"/>
            <a:ext cx="2142653" cy="2142653"/>
          </a:xfrm>
          <a:prstGeom prst="rect">
            <a:avLst/>
          </a:prstGeom>
        </p:spPr>
      </p:pic>
      <p:sp>
        <p:nvSpPr>
          <p:cNvPr id="2065" name="Cross 2064">
            <a:extLst>
              <a:ext uri="{FF2B5EF4-FFF2-40B4-BE49-F238E27FC236}">
                <a16:creationId xmlns:a16="http://schemas.microsoft.com/office/drawing/2014/main" id="{982357D6-6897-B846-968A-6EA8B5DF1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0144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D18715-90AE-2C55-DB52-7A94EFDE3359}"/>
              </a:ext>
            </a:extLst>
          </p:cNvPr>
          <p:cNvSpPr txBox="1"/>
          <p:nvPr/>
        </p:nvSpPr>
        <p:spPr>
          <a:xfrm>
            <a:off x="9376289" y="4432106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rgbClr val="000000"/>
                </a:solidFill>
              </a:rPr>
              <a:t>Наш </a:t>
            </a:r>
            <a:r>
              <a:rPr lang="en-US" sz="2000" dirty="0">
                <a:solidFill>
                  <a:srgbClr val="000000"/>
                </a:solidFill>
              </a:rPr>
              <a:t>GitHub</a:t>
            </a:r>
            <a:endParaRPr lang="ru-RU" sz="2000" dirty="0"/>
          </a:p>
        </p:txBody>
      </p:sp>
      <p:pic>
        <p:nvPicPr>
          <p:cNvPr id="6" name="Рисунок 5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F5A6DE27-D005-2A0E-9585-E4DCCCB6A5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093" y="0"/>
            <a:ext cx="963275" cy="963275"/>
          </a:xfrm>
          <a:prstGeom prst="rect">
            <a:avLst/>
          </a:prstGeom>
        </p:spPr>
      </p:pic>
      <p:pic>
        <p:nvPicPr>
          <p:cNvPr id="7" name="Рисунок 6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F5307A7A-D54A-5115-CE52-A16D2B87C2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37" y="5803288"/>
            <a:ext cx="963276" cy="96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559381"/>
      </p:ext>
    </p:extLst>
  </p:cSld>
  <p:clrMapOvr>
    <a:masterClrMapping/>
  </p:clrMapOvr>
</p:sld>
</file>

<file path=ppt/theme/theme1.xml><?xml version="1.0" encoding="utf-8"?>
<a:theme xmlns:a="http://schemas.openxmlformats.org/drawingml/2006/main" name="Madrid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263</Words>
  <Application>Microsoft Office PowerPoint</Application>
  <PresentationFormat>Широкоэкранный</PresentationFormat>
  <Paragraphs>40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-apple-system</vt:lpstr>
      <vt:lpstr>Arial</vt:lpstr>
      <vt:lpstr>Seaford Display</vt:lpstr>
      <vt:lpstr>System Font Regular</vt:lpstr>
      <vt:lpstr>Tenorite</vt:lpstr>
      <vt:lpstr>MadridVTI</vt:lpstr>
      <vt:lpstr>Распознавание цвета одежды</vt:lpstr>
      <vt:lpstr>Команда «ППИР»</vt:lpstr>
      <vt:lpstr>Описание проблематики</vt:lpstr>
      <vt:lpstr>Наше решение</vt:lpstr>
      <vt:lpstr>На основе чего составлялся Dataset</vt:lpstr>
      <vt:lpstr>Пример пула объектов</vt:lpstr>
      <vt:lpstr>Технологии использованные при разработке</vt:lpstr>
      <vt:lpstr>Будущие доработки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Внедрение AR-технологий на производство</dc:title>
  <dc:creator>Доленьчук Андрей Сергеевич</dc:creator>
  <cp:lastModifiedBy>Доленьчук Андрей Сергеевич</cp:lastModifiedBy>
  <cp:revision>3</cp:revision>
  <dcterms:created xsi:type="dcterms:W3CDTF">2023-06-06T20:14:21Z</dcterms:created>
  <dcterms:modified xsi:type="dcterms:W3CDTF">2023-06-08T00:31:21Z</dcterms:modified>
</cp:coreProperties>
</file>

<file path=docProps/thumbnail.jpeg>
</file>